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64" r:id="rId3"/>
    <p:sldId id="274" r:id="rId4"/>
    <p:sldId id="265" r:id="rId5"/>
    <p:sldId id="266" r:id="rId6"/>
    <p:sldId id="268" r:id="rId7"/>
    <p:sldId id="267" r:id="rId8"/>
    <p:sldId id="270" r:id="rId9"/>
    <p:sldId id="269" r:id="rId10"/>
    <p:sldId id="272" r:id="rId11"/>
    <p:sldId id="271" r:id="rId12"/>
    <p:sldId id="273" r:id="rId13"/>
    <p:sldId id="278" r:id="rId14"/>
    <p:sldId id="280" r:id="rId15"/>
    <p:sldId id="281" r:id="rId16"/>
    <p:sldId id="277" r:id="rId17"/>
    <p:sldId id="275" r:id="rId18"/>
    <p:sldId id="276" r:id="rId19"/>
    <p:sldId id="282" r:id="rId20"/>
    <p:sldId id="283" r:id="rId21"/>
    <p:sldId id="284" r:id="rId22"/>
    <p:sldId id="286" r:id="rId23"/>
    <p:sldId id="288" r:id="rId24"/>
    <p:sldId id="287" r:id="rId25"/>
    <p:sldId id="289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166BAD-C451-244F-81A2-ABB838AC38D1}">
          <p14:sldIdLst>
            <p14:sldId id="257"/>
            <p14:sldId id="264"/>
            <p14:sldId id="274"/>
            <p14:sldId id="265"/>
            <p14:sldId id="266"/>
            <p14:sldId id="268"/>
            <p14:sldId id="267"/>
            <p14:sldId id="270"/>
            <p14:sldId id="269"/>
          </p14:sldIdLst>
        </p14:section>
        <p14:section name="Feature_reduction" id="{3978E8C7-6963-AC48-94B9-B1C4E02A4042}">
          <p14:sldIdLst>
            <p14:sldId id="272"/>
            <p14:sldId id="271"/>
            <p14:sldId id="273"/>
            <p14:sldId id="278"/>
            <p14:sldId id="280"/>
            <p14:sldId id="281"/>
            <p14:sldId id="277"/>
            <p14:sldId id="275"/>
          </p14:sldIdLst>
        </p14:section>
        <p14:section name="Testing" id="{F37F1FD2-E7BA-0042-AF91-92DE421A552E}">
          <p14:sldIdLst>
            <p14:sldId id="276"/>
            <p14:sldId id="282"/>
            <p14:sldId id="283"/>
            <p14:sldId id="284"/>
          </p14:sldIdLst>
        </p14:section>
        <p14:section name="Summary" id="{5EEB2C54-5E76-7644-AFC1-39A8A04B87B8}">
          <p14:sldIdLst>
            <p14:sldId id="286"/>
            <p14:sldId id="288"/>
            <p14:sldId id="287"/>
            <p14:sldId id="289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31"/>
    <p:restoredTop sz="85518"/>
  </p:normalViewPr>
  <p:slideViewPr>
    <p:cSldViewPr snapToGrid="0" snapToObjects="1">
      <p:cViewPr varScale="1">
        <p:scale>
          <a:sx n="84" d="100"/>
          <a:sy n="84" d="100"/>
        </p:scale>
        <p:origin x="20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376F0-0C71-644E-B4E6-54FE08EBADD8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7A225-B4B5-3F43-81B5-0D7354876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60998f1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ge260998f1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4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docs.scipy.org</a:t>
            </a:r>
            <a:r>
              <a:rPr lang="en-US" dirty="0"/>
              <a:t>/doc/</a:t>
            </a:r>
            <a:r>
              <a:rPr lang="en-US" dirty="0" err="1"/>
              <a:t>scipy</a:t>
            </a:r>
            <a:r>
              <a:rPr lang="en-US" dirty="0"/>
              <a:t>/reference/generated/</a:t>
            </a:r>
            <a:r>
              <a:rPr lang="en-US" dirty="0" err="1"/>
              <a:t>scipy.stats.mannwhitneyu.html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Mann-Whitney U test is a nonparametric test of the null hypothesis that the distribution underlying sample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same as the distribution underlying sample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often used as a test of of difference in location between distributions.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48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/questions/45528285/</a:t>
            </a:r>
            <a:r>
              <a:rPr lang="en-US" dirty="0" err="1"/>
              <a:t>cnn</a:t>
            </a:r>
            <a:r>
              <a:rPr lang="en-US" dirty="0"/>
              <a:t>-image-recognition-with-regression-output-on-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6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85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Probes-level fragment size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3565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06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90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8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937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2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samples with issues: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'A034066301', 'A034512801', 'A033141601', 'A033831001', 'A034277201'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36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2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/install/</a:t>
            </a:r>
            <a:r>
              <a:rPr lang="en-US" dirty="0" err="1"/>
              <a:t>pip#system-install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64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9E4B-FAB0-3E49-B41E-5B926DCCB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1E7CC-C26A-7545-8634-5468D8988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4AA9-0848-E241-BA98-3E9B0468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D60CD-25CF-C145-A21E-78994E66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B512E-4448-354E-A584-D713983B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4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8EDB-51AC-404D-98E5-C672C7BA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DC017-840F-7244-9377-80FFF7CF4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912A-8580-B141-A463-2DFA245D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B4DE-28A0-6345-9844-DCC3D911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BF50D-AC36-EF4C-926B-F1BDED0B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0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04048-B122-2C4E-B3F0-9AA44C861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308C0-DCC3-D44F-AE20-126C0D16B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B963E-D43A-E449-A7CE-016C4053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C656-C53B-7345-9152-210E7AEC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9F484-F88C-A14F-8A1F-7FEA5593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85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_Slide">
  <p:cSld name="Cover_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e260998f17_2_108"/>
          <p:cNvPicPr preferRelativeResize="0"/>
          <p:nvPr/>
        </p:nvPicPr>
        <p:blipFill rotWithShape="1">
          <a:blip r:embed="rId2">
            <a:alphaModFix/>
          </a:blip>
          <a:srcRect r="4048"/>
          <a:stretch/>
        </p:blipFill>
        <p:spPr>
          <a:xfrm>
            <a:off x="1" y="0"/>
            <a:ext cx="10690088" cy="516081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e260998f17_2_108"/>
          <p:cNvSpPr/>
          <p:nvPr/>
        </p:nvSpPr>
        <p:spPr>
          <a:xfrm>
            <a:off x="0" y="4197926"/>
            <a:ext cx="12196128" cy="2658353"/>
          </a:xfrm>
          <a:custGeom>
            <a:avLst/>
            <a:gdLst/>
            <a:ahLst/>
            <a:cxnLst/>
            <a:rect l="l" t="t" r="r" b="b"/>
            <a:pathLst>
              <a:path w="9118600" h="1399133" extrusionOk="0">
                <a:moveTo>
                  <a:pt x="0" y="1399133"/>
                </a:moveTo>
                <a:lnTo>
                  <a:pt x="9118600" y="1399133"/>
                </a:lnTo>
                <a:lnTo>
                  <a:pt x="9118600" y="0"/>
                </a:lnTo>
                <a:lnTo>
                  <a:pt x="0" y="0"/>
                </a:lnTo>
                <a:lnTo>
                  <a:pt x="0" y="1399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6"/>
              <a:buFont typeface="Arial"/>
              <a:buNone/>
            </a:pPr>
            <a:endParaRPr sz="3436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8;ge260998f17_2_108"/>
          <p:cNvSpPr txBox="1">
            <a:spLocks noGrp="1"/>
          </p:cNvSpPr>
          <p:nvPr>
            <p:ph type="title"/>
          </p:nvPr>
        </p:nvSpPr>
        <p:spPr>
          <a:xfrm>
            <a:off x="275756" y="5389446"/>
            <a:ext cx="90546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99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5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ge260998f17_2_108"/>
          <p:cNvSpPr txBox="1">
            <a:spLocks noGrp="1"/>
          </p:cNvSpPr>
          <p:nvPr>
            <p:ph type="body" idx="1"/>
          </p:nvPr>
        </p:nvSpPr>
        <p:spPr>
          <a:xfrm>
            <a:off x="275756" y="5922820"/>
            <a:ext cx="9054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99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5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32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26297"/>
              </a:buClr>
              <a:buSzPts val="1333"/>
              <a:buFont typeface="Arial"/>
              <a:buChar char="•"/>
              <a:defRPr sz="1333" b="0" i="0" u="none" strike="noStrike" cap="none">
                <a:solidFill>
                  <a:srgbClr val="3262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027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167"/>
              <a:buFont typeface="Arial"/>
              <a:buChar char="•"/>
              <a:defRPr sz="1167" b="0" i="0" u="none" strike="noStrike" cap="none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20" name="Google Shape;20;ge260998f17_2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4109" y="-19555"/>
            <a:ext cx="2881744" cy="68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e260998f17_2_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8179" y="3485923"/>
            <a:ext cx="4840771" cy="428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18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A485-2141-9146-8831-FFC63C8F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4FF6E-5A4B-7B4F-B4EA-D6057597C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AC5EF-2C76-784A-9978-3E8336BC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6E19F-3145-E249-8C5D-003A5A56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F78B-A332-B649-B8D0-D2BAE1E6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7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27B2-186A-C847-9A1D-3AAA358E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A76BF-CDB4-934B-86C6-45717D588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C9859-E4FA-B14A-A799-8332957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39B7B-E150-124C-A43A-F8F364EA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6258F-8805-1A4D-B644-7760F9C3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7591-C33A-354B-90FE-2448E17A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5B87F-B4E9-4F4D-BCA8-029F69DD4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9EC4F-D5CA-654E-8368-A57D59D81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9155C-20FB-F244-AA84-154FD6B3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5961E-5CBC-814A-B29A-E5354A5D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1F1BB-2498-2E4A-8F9F-4D3B4674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8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29C4-9F79-C84E-9293-6DF254CB5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896B1-FBA1-0F45-B595-0009C5FF0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C06D8-8858-8840-BF50-E87B2FC52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CDC04-CD68-6A42-9A45-0268F6B63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BE97C0-9369-8946-A35B-01F9D18D2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06FE9-9708-2445-823C-EDACCD55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50326-FBEC-0840-8F15-420BEF65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E7412-1953-D241-8808-FE9AD19A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4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1176-7962-5647-A873-6E6085C1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05827-6908-5D4D-B227-D75A260E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9E231-9D1B-AB4C-A55A-BF39CB54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70974-71DC-C641-BBF0-3D092D13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1B2EA-0F9D-F343-9254-CD9D47C89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3E870-7296-024E-B9D7-2522D8EE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D6FC-C89A-694E-821B-23ED4284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3518-B150-D242-AAA0-35BD42E9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66B0-AE4C-4B4D-9B55-0E5851297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82C95-AA8A-784C-8B4E-4F0543601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52358-B1BB-3440-B8CE-A940B0E8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FA829-7EA3-9747-B2DF-9EEBA228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940FF-EEDB-3A42-B368-F538C7B0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2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D1E6-DF4C-E342-8D3C-27D23881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51DE50-E3A6-3542-BC93-3FB32FAF4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8B5BE-7B48-E840-8FA6-A4C25DAAF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2611F-AB3B-8040-84EF-2026E2E6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603AF-CF9C-A542-BC99-148C50704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CCE0B-483E-2742-BBD6-17EEB45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5A741B-9CF4-9840-AF51-96134D8B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FA0F2-9F88-444D-84A1-3EB5A555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9C37A-4A95-B54B-94B3-B7A8510E9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660E5-8513-AA47-A17B-37D2C392AEFF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5099E-B834-4F4F-96D5-F57AAFD0D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CE180-2E2A-6940-A9A0-1AE5F4CC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6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ardant/data_science/blob/master/02_DEVELOPMENT/210503_FUSION_FRAGMENTOMICS/00_prepareData.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guardant/ghpipeline/master/parameter_sets/Omni/v1.0/Omni1.0_probes.bed?token=AHUW5C2QMF7TPB3PCJFSHEDA4R6Z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ardant/data_science/blob/master/02_DEVELOPMENT/210503_FUSION_FRAGMENTOMICS/00_prepareData.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guardant/ghpipeline/master/parameter_sets/Omni/v1.0/Omni1.0_probes.bed?token=AHUW5C2QMF7TPB3PCJFSHEDA4R6Z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260998f17_2_0"/>
          <p:cNvSpPr txBox="1">
            <a:spLocks noGrp="1"/>
          </p:cNvSpPr>
          <p:nvPr>
            <p:ph type="title"/>
          </p:nvPr>
        </p:nvSpPr>
        <p:spPr>
          <a:xfrm>
            <a:off x="275756" y="5389446"/>
            <a:ext cx="90546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99"/>
              </a:buClr>
              <a:buSzPct val="100000"/>
              <a:buFont typeface="Helvetica Neue Light"/>
              <a:buNone/>
            </a:pPr>
            <a:r>
              <a:rPr lang="en-US" dirty="0">
                <a:latin typeface="+mn-lt"/>
              </a:rPr>
              <a:t>Tumor Fraction</a:t>
            </a:r>
            <a:endParaRPr sz="3000" b="0" i="0" u="none" strike="noStrike" cap="none" dirty="0">
              <a:solidFill>
                <a:srgbClr val="005999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ge260998f17_2_0"/>
          <p:cNvSpPr txBox="1">
            <a:spLocks noGrp="1"/>
          </p:cNvSpPr>
          <p:nvPr>
            <p:ph type="body" idx="1"/>
          </p:nvPr>
        </p:nvSpPr>
        <p:spPr>
          <a:xfrm>
            <a:off x="275756" y="5922820"/>
            <a:ext cx="9054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/>
          <a:p>
            <a:pPr marL="9524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99"/>
              </a:buClr>
              <a:buSzPts val="1500"/>
              <a:buFont typeface="Arial"/>
              <a:buNone/>
            </a:pPr>
            <a:r>
              <a:rPr lang="en-US" dirty="0">
                <a:latin typeface="+mn-lt"/>
              </a:rPr>
              <a:t>Xiang Li</a:t>
            </a:r>
            <a:endParaRPr dirty="0">
              <a:latin typeface="+mn-lt"/>
            </a:endParaRPr>
          </a:p>
        </p:txBody>
      </p:sp>
      <p:sp>
        <p:nvSpPr>
          <p:cNvPr id="101" name="Google Shape;101;ge260998f17_2_0"/>
          <p:cNvSpPr/>
          <p:nvPr/>
        </p:nvSpPr>
        <p:spPr>
          <a:xfrm>
            <a:off x="437323" y="-2425149"/>
            <a:ext cx="10575300" cy="92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84CE-FFE8-5B4B-B04E-75983824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9" y="0"/>
            <a:ext cx="117243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Probes</a:t>
            </a:r>
            <a:br>
              <a:rPr lang="en-US" dirty="0"/>
            </a:br>
            <a:r>
              <a:rPr lang="en-US" dirty="0"/>
              <a:t>How many samples(out of 472) have a fragment 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C49C5-616C-6749-9D52-D645E9CDD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6698" y="1939805"/>
            <a:ext cx="5049301" cy="2978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34E17-2FD4-1449-BC9B-89FDE6F8A6F9}"/>
              </a:ext>
            </a:extLst>
          </p:cNvPr>
          <p:cNvSpPr/>
          <p:nvPr/>
        </p:nvSpPr>
        <p:spPr>
          <a:xfrm>
            <a:off x="2405763" y="4918195"/>
            <a:ext cx="327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#_samples (max 472)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B36B18-B7C3-7146-A7EF-DE2F1C78247F}"/>
              </a:ext>
            </a:extLst>
          </p:cNvPr>
          <p:cNvSpPr/>
          <p:nvPr/>
        </p:nvSpPr>
        <p:spPr>
          <a:xfrm>
            <a:off x="233819" y="3059668"/>
            <a:ext cx="1062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#_probes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96C22-0D22-204B-ABE0-2AA568B9777B}"/>
              </a:ext>
            </a:extLst>
          </p:cNvPr>
          <p:cNvSpPr/>
          <p:nvPr/>
        </p:nvSpPr>
        <p:spPr>
          <a:xfrm>
            <a:off x="1046698" y="5532437"/>
            <a:ext cx="4193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For example, there are 12,758 probes that </a:t>
            </a:r>
          </a:p>
          <a:p>
            <a:r>
              <a:rPr lang="en-US" dirty="0">
                <a:highlight>
                  <a:srgbClr val="FFFF00"/>
                </a:highlight>
              </a:rPr>
              <a:t>has counts from 472 samples.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644FEF-E202-7646-B427-BA23C0020C40}"/>
              </a:ext>
            </a:extLst>
          </p:cNvPr>
          <p:cNvSpPr/>
          <p:nvPr/>
        </p:nvSpPr>
        <p:spPr>
          <a:xfrm>
            <a:off x="6603019" y="2598003"/>
            <a:ext cx="39907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ghcnv_qc</a:t>
            </a:r>
            <a:r>
              <a:rPr lang="en-US" dirty="0"/>
              <a:t> table in </a:t>
            </a:r>
            <a:r>
              <a:rPr lang="en-US" dirty="0" err="1"/>
              <a:t>ghdb</a:t>
            </a:r>
            <a:endParaRPr lang="en-US" dirty="0"/>
          </a:p>
          <a:p>
            <a:r>
              <a:rPr lang="en-US" dirty="0"/>
              <a:t>Column diversity in </a:t>
            </a:r>
            <a:r>
              <a:rPr lang="en-US" dirty="0" err="1"/>
              <a:t>ghcnv_qc</a:t>
            </a:r>
            <a:r>
              <a:rPr lang="en-US" dirty="0"/>
              <a:t> &gt; 700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4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F387-B673-F54C-911A-D0A107D6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F29B1-ACBA-7747-AC18-E5057821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pip3 install --user --upgrade </a:t>
            </a:r>
            <a:r>
              <a:rPr lang="en-US" dirty="0" err="1"/>
              <a:t>tensorflow</a:t>
            </a:r>
            <a:r>
              <a:rPr lang="en-US" dirty="0"/>
              <a:t>  # install in $HOME</a:t>
            </a:r>
          </a:p>
          <a:p>
            <a:r>
              <a:rPr lang="en-US" dirty="0"/>
              <a:t>python3 -c "import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r>
              <a:rPr lang="en-US" dirty="0"/>
              <a:t>; print(</a:t>
            </a:r>
            <a:r>
              <a:rPr lang="en-US" dirty="0" err="1"/>
              <a:t>tf.reduce_sum</a:t>
            </a:r>
            <a:r>
              <a:rPr lang="en-US" dirty="0"/>
              <a:t>(</a:t>
            </a:r>
            <a:r>
              <a:rPr lang="en-US" dirty="0" err="1"/>
              <a:t>tf.random.normal</a:t>
            </a:r>
            <a:r>
              <a:rPr lang="en-US" dirty="0"/>
              <a:t>([1000, 1000])))"</a:t>
            </a:r>
          </a:p>
        </p:txBody>
      </p:sp>
    </p:spTree>
    <p:extLst>
      <p:ext uri="{BB962C8B-B14F-4D97-AF65-F5344CB8AC3E}">
        <p14:creationId xmlns:p14="http://schemas.microsoft.com/office/powerpoint/2010/main" val="403753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C933-5E6F-9549-912C-781D76D7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C8879-5B4B-8148-B2D9-123E5329B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data like 480 images 12,758*500  </a:t>
            </a:r>
          </a:p>
          <a:p>
            <a:r>
              <a:rPr lang="en-US" dirty="0"/>
              <a:t>we load the training data set and testing data set in the variables (</a:t>
            </a:r>
            <a:r>
              <a:rPr lang="en-US" dirty="0" err="1"/>
              <a:t>x_train,y_train</a:t>
            </a:r>
            <a:r>
              <a:rPr lang="en-US" dirty="0"/>
              <a:t>) and (</a:t>
            </a:r>
            <a:r>
              <a:rPr lang="en-US" dirty="0" err="1"/>
              <a:t>x_test,y_test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Flatten the pixel values or features into a 1-D array of size 12,758*500  using the reshape method. We also normalize the pixel intensities to make sure their values are between 0 to 1.</a:t>
            </a:r>
          </a:p>
        </p:txBody>
      </p:sp>
    </p:spTree>
    <p:extLst>
      <p:ext uri="{BB962C8B-B14F-4D97-AF65-F5344CB8AC3E}">
        <p14:creationId xmlns:p14="http://schemas.microsoft.com/office/powerpoint/2010/main" val="356342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2B17-9CFD-7E44-ADF7-9720F02B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6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Aggregated ~12K probes </a:t>
            </a:r>
            <a:r>
              <a:rPr lang="en-US" sz="4000" dirty="0">
                <a:solidFill>
                  <a:srgbClr val="00B050"/>
                </a:solidFill>
              </a:rPr>
              <a:t>t test </a:t>
            </a:r>
            <a:r>
              <a:rPr lang="en-US" sz="4000" dirty="0"/>
              <a:t>for each sample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ECFC4-9121-184B-AD5B-090546E1F05E}"/>
              </a:ext>
            </a:extLst>
          </p:cNvPr>
          <p:cNvGrpSpPr/>
          <p:nvPr/>
        </p:nvGrpSpPr>
        <p:grpSpPr>
          <a:xfrm>
            <a:off x="2214190" y="1000341"/>
            <a:ext cx="7899628" cy="5736271"/>
            <a:chOff x="482372" y="927477"/>
            <a:chExt cx="6612870" cy="48018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1BC992-5FF9-2C40-B5C6-C4EF8D6D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709" y="927477"/>
              <a:ext cx="4633335" cy="48018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991DAB-B7D3-B543-A7AC-7B9CEDA7C414}"/>
                </a:ext>
              </a:extLst>
            </p:cNvPr>
            <p:cNvSpPr/>
            <p:nvPr/>
          </p:nvSpPr>
          <p:spPr>
            <a:xfrm>
              <a:off x="5390673" y="3006800"/>
              <a:ext cx="17045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-log_10 (</a:t>
              </a:r>
              <a:r>
                <a:rPr lang="en-US" dirty="0" err="1"/>
                <a:t>pvalue</a:t>
              </a:r>
              <a:r>
                <a:rPr lang="en-US" dirty="0"/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43EFB1-B52C-9D4B-93C3-4A31EF6AFAAF}"/>
                </a:ext>
              </a:extLst>
            </p:cNvPr>
            <p:cNvSpPr/>
            <p:nvPr/>
          </p:nvSpPr>
          <p:spPr>
            <a:xfrm>
              <a:off x="2886204" y="927477"/>
              <a:ext cx="1108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0-500 bps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0A8D1BF-30C2-DE4B-8BC4-2A9CF44E67AF}"/>
                </a:ext>
              </a:extLst>
            </p:cNvPr>
            <p:cNvSpPr/>
            <p:nvPr/>
          </p:nvSpPr>
          <p:spPr>
            <a:xfrm>
              <a:off x="1070995" y="1420384"/>
              <a:ext cx="268864" cy="195574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FCB9AD-EC44-994A-BDC4-8A6EE47B3A71}"/>
                </a:ext>
              </a:extLst>
            </p:cNvPr>
            <p:cNvSpPr/>
            <p:nvPr/>
          </p:nvSpPr>
          <p:spPr>
            <a:xfrm>
              <a:off x="482372" y="2221472"/>
              <a:ext cx="588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TND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49C19405-CFEB-DD41-A555-AFBA81978BEF}"/>
                </a:ext>
              </a:extLst>
            </p:cNvPr>
            <p:cNvSpPr/>
            <p:nvPr/>
          </p:nvSpPr>
          <p:spPr>
            <a:xfrm>
              <a:off x="1070995" y="3391892"/>
              <a:ext cx="268864" cy="18332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225D3C-BF5A-C648-B689-468D464C5FFE}"/>
                </a:ext>
              </a:extLst>
            </p:cNvPr>
            <p:cNvSpPr/>
            <p:nvPr/>
          </p:nvSpPr>
          <p:spPr>
            <a:xfrm>
              <a:off x="482372" y="4192980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41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2B17-9CFD-7E44-ADF7-9720F02B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6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Aggregated ~12K probes </a:t>
            </a:r>
            <a:r>
              <a:rPr lang="en-US" sz="4000" dirty="0">
                <a:solidFill>
                  <a:srgbClr val="00B050"/>
                </a:solidFill>
              </a:rPr>
              <a:t>t test </a:t>
            </a:r>
            <a:r>
              <a:rPr lang="en-US" sz="4000" dirty="0"/>
              <a:t>for each sample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3C423-A92B-7545-A047-04989E35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7" y="2230973"/>
            <a:ext cx="4516582" cy="4644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AB446C-4CA4-3E46-AE2C-5722562FBEB0}"/>
              </a:ext>
            </a:extLst>
          </p:cNvPr>
          <p:cNvSpPr/>
          <p:nvPr/>
        </p:nvSpPr>
        <p:spPr>
          <a:xfrm>
            <a:off x="1614014" y="1957166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50-250 bps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210B0-4719-144D-A102-17DAF84C3368}"/>
              </a:ext>
            </a:extLst>
          </p:cNvPr>
          <p:cNvSpPr/>
          <p:nvPr/>
        </p:nvSpPr>
        <p:spPr>
          <a:xfrm>
            <a:off x="8737540" y="3904233"/>
            <a:ext cx="1342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250-400 bps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2343BE-6774-6A47-AF94-66B05D75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704" y="1103610"/>
            <a:ext cx="2806592" cy="1856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CC6260-50C3-8847-AFB5-8F056FBF8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173" y="2219850"/>
            <a:ext cx="4516582" cy="46667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907E73-FD01-EE4E-8824-D607B9E50951}"/>
              </a:ext>
            </a:extLst>
          </p:cNvPr>
          <p:cNvSpPr/>
          <p:nvPr/>
        </p:nvSpPr>
        <p:spPr>
          <a:xfrm>
            <a:off x="9108306" y="1957166"/>
            <a:ext cx="1342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250-400 bps</a:t>
            </a:r>
          </a:p>
        </p:txBody>
      </p:sp>
    </p:spTree>
    <p:extLst>
      <p:ext uri="{BB962C8B-B14F-4D97-AF65-F5344CB8AC3E}">
        <p14:creationId xmlns:p14="http://schemas.microsoft.com/office/powerpoint/2010/main" val="22102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2B17-9CFD-7E44-ADF7-9720F02B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6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Aggregated ~12K probes </a:t>
            </a:r>
            <a:r>
              <a:rPr lang="en-US" sz="4000" dirty="0">
                <a:solidFill>
                  <a:srgbClr val="00B050"/>
                </a:solidFill>
              </a:rPr>
              <a:t>MWU test </a:t>
            </a:r>
            <a:r>
              <a:rPr lang="en-US" sz="4000" dirty="0"/>
              <a:t>for each sample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01E3B1-DC79-714C-9064-19EE4328DDDF}"/>
              </a:ext>
            </a:extLst>
          </p:cNvPr>
          <p:cNvSpPr/>
          <p:nvPr/>
        </p:nvSpPr>
        <p:spPr>
          <a:xfrm>
            <a:off x="1614014" y="1957166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50-250 bps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91EBED-CA5D-4243-8C0A-95C83028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704" y="1103610"/>
            <a:ext cx="2806592" cy="18560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E677B-2D5D-814A-A91B-F0C3667BA068}"/>
              </a:ext>
            </a:extLst>
          </p:cNvPr>
          <p:cNvSpPr/>
          <p:nvPr/>
        </p:nvSpPr>
        <p:spPr>
          <a:xfrm>
            <a:off x="9108306" y="1957166"/>
            <a:ext cx="1342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250-400 bps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1F-562A-6C41-9A5F-1CFF1A9DD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25" y="2295231"/>
            <a:ext cx="4328111" cy="44720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E0C5B2-FBC6-BE47-913F-F1AB4CD98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296" y="2429173"/>
            <a:ext cx="4328110" cy="44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70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1F8B-3F8A-854B-A99D-C0BB0348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Brutal force DL, overfitting, 61~73% accuracy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D48954-869B-774C-8361-8FA0295AA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05601"/>
            <a:ext cx="5689600" cy="327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559DD-4749-864C-B9F7-CE73C61C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15983"/>
            <a:ext cx="5930901" cy="16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66DD-4DBD-E84C-9993-EA7C0827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Predicted TF </a:t>
            </a:r>
            <a:r>
              <a:rPr lang="en-US" dirty="0"/>
              <a:t>vs MAF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FD4D6-1C52-5546-840D-99DCD50F7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6036" y="1825625"/>
            <a:ext cx="50599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18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7433-9442-924C-8903-7C35AD5E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Status: </a:t>
            </a:r>
            <a:r>
              <a:rPr lang="en-US" dirty="0">
                <a:solidFill>
                  <a:srgbClr val="00B050"/>
                </a:solidFill>
              </a:rPr>
              <a:t>Solved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E10E-3341-DB44-A26C-7FEC466E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ghds</a:t>
            </a:r>
            <a:r>
              <a:rPr lang="en-US" dirty="0"/>
              <a:t>/groups/bioinformatics/02_DEVELOPMENT/200830_GHCNVWG_PIPELINE/results/210608_CLINICAL_SAMPLES_V0.5/</a:t>
            </a:r>
            <a:r>
              <a:rPr lang="en-US" dirty="0" err="1"/>
              <a:t>processed_samples</a:t>
            </a:r>
            <a:r>
              <a:rPr lang="en-US" dirty="0"/>
              <a:t>/List_of_samples_4TF_testing.210708.tsv</a:t>
            </a:r>
          </a:p>
          <a:p>
            <a:endParaRPr lang="en-US" dirty="0"/>
          </a:p>
          <a:p>
            <a:r>
              <a:rPr lang="en-US" dirty="0"/>
              <a:t>Repeatedly failed sample:</a:t>
            </a:r>
          </a:p>
          <a:p>
            <a:pPr lvl="1"/>
            <a:r>
              <a:rPr lang="en-US" dirty="0"/>
              <a:t>A033638502</a:t>
            </a:r>
          </a:p>
          <a:p>
            <a:pPr lvl="1"/>
            <a:r>
              <a:rPr lang="en-US" dirty="0"/>
              <a:t>A033570601</a:t>
            </a:r>
          </a:p>
          <a:p>
            <a:pPr lvl="1"/>
            <a:r>
              <a:rPr lang="en-US" dirty="0"/>
              <a:t>After submitted this job, my authorization to the cluster was shutdown for 1 min.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455BA-C122-544A-AC2C-B279F68A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5381161"/>
            <a:ext cx="8324730" cy="1010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39FBA-4BD9-3746-9217-D80691C84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964" y="3429000"/>
            <a:ext cx="3584635" cy="12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0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965E-4B33-684F-ABC1-E389ED10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Performance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D2E609-8846-614C-8952-82F68482C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8955" y="2192656"/>
            <a:ext cx="40767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61D6A-FEC1-DD45-8A82-3CF2E846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345" y="1690688"/>
            <a:ext cx="4610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1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9C9A-8E2D-F248-8CB2-231370CD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78E9E-ACAE-E646-84D4-EC08F17D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4" y="1027906"/>
            <a:ext cx="5220238" cy="4361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4AF464-0C91-ED49-96C9-59E004FBE7A1}"/>
              </a:ext>
            </a:extLst>
          </p:cNvPr>
          <p:cNvSpPr/>
          <p:nvPr/>
        </p:nvSpPr>
        <p:spPr>
          <a:xfrm>
            <a:off x="590549" y="2004555"/>
            <a:ext cx="60674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Hypothesis: </a:t>
            </a:r>
          </a:p>
          <a:p>
            <a:r>
              <a:rPr lang="en-US" dirty="0">
                <a:latin typeface="+mn-lt"/>
              </a:rPr>
              <a:t>1. Differences in fragment lengths of circulating DNA could be exploited to enhance sensitivity for detecting the presence of </a:t>
            </a:r>
            <a:r>
              <a:rPr lang="en-US" dirty="0" err="1">
                <a:latin typeface="+mn-lt"/>
              </a:rPr>
              <a:t>ctDNA</a:t>
            </a:r>
            <a:r>
              <a:rPr lang="en-US" dirty="0">
                <a:latin typeface="+mn-lt"/>
              </a:rPr>
              <a:t> and for noninvasive genomic analysis of cancer.</a:t>
            </a:r>
          </a:p>
          <a:p>
            <a:r>
              <a:rPr lang="en-US" dirty="0">
                <a:effectLst/>
                <a:latin typeface="+mn-lt"/>
              </a:rPr>
              <a:t>2. </a:t>
            </a:r>
            <a:r>
              <a:rPr lang="en-US" dirty="0">
                <a:latin typeface="+mn-lt"/>
              </a:rPr>
              <a:t>Fragment size analysis and selective sequencing of specific fragment sizes can boost </a:t>
            </a:r>
            <a:r>
              <a:rPr lang="en-US" dirty="0" err="1">
                <a:latin typeface="+mn-lt"/>
              </a:rPr>
              <a:t>ctDNA</a:t>
            </a:r>
            <a:r>
              <a:rPr lang="en-US" dirty="0">
                <a:latin typeface="+mn-lt"/>
              </a:rPr>
              <a:t> detection and could complement or provide an alternative to deeper sequencing of </a:t>
            </a:r>
            <a:r>
              <a:rPr lang="en-US" dirty="0" err="1">
                <a:latin typeface="+mn-lt"/>
              </a:rPr>
              <a:t>cfDNA</a:t>
            </a:r>
            <a:endParaRPr lang="en-US" dirty="0">
              <a:latin typeface="+mn-lt"/>
            </a:endParaRPr>
          </a:p>
          <a:p>
            <a:endParaRPr lang="en-US" dirty="0">
              <a:effectLst/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89C07-8D56-D347-A251-5E54FCF3287D}"/>
              </a:ext>
            </a:extLst>
          </p:cNvPr>
          <p:cNvSpPr/>
          <p:nvPr/>
        </p:nvSpPr>
        <p:spPr>
          <a:xfrm>
            <a:off x="143142" y="5822016"/>
            <a:ext cx="91249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buSzPts val="1400"/>
              <a:defRPr/>
            </a:pPr>
            <a:r>
              <a:rPr lang="en-US" dirty="0">
                <a:latin typeface="+mn-lt"/>
              </a:rPr>
              <a:t>Ref: 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Enhanced detection of circulating tumor DNA by fragment size analysis. 2016 SCIENCE TRANSLATIONAL MEDICINE</a:t>
            </a:r>
          </a:p>
          <a:p>
            <a:endParaRPr lang="en-US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9490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3454-1180-1F47-B317-E5C853A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Performance on training data(480)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68FA2-3D55-4844-BF2D-8FDF6F42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2" y="1859915"/>
            <a:ext cx="4978400" cy="332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1F89D-A39E-6141-ACAE-D479F29B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" y="1644015"/>
            <a:ext cx="4914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47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3454-1180-1F47-B317-E5C853A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Performance on testing data (496)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B4EC3-64E8-6C41-BE5F-2F94C307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90" y="1352549"/>
            <a:ext cx="6724650" cy="48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3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3A42-15CA-FF4B-89D7-E7FDB47E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3647B-4311-C546-ACA2-70A06F13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3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Plan (06/29/2021):</a:t>
            </a:r>
            <a:br>
              <a:rPr lang="en-US" dirty="0"/>
            </a:b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Generate </a:t>
            </a:r>
            <a:r>
              <a:rPr lang="en-US" dirty="0"/>
              <a:t>Feature (Fragment Size): </a:t>
            </a:r>
            <a:endParaRPr lang="en-US" dirty="0">
              <a:latin typeface="+mn-lt"/>
            </a:endParaRP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(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Done</a:t>
            </a:r>
            <a:r>
              <a:rPr lang="en-US" dirty="0">
                <a:latin typeface="+mn-lt"/>
              </a:rPr>
              <a:t>)Get a table of molecules fragment size distribution.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1400" dirty="0">
                <a:latin typeface="+mn-lt"/>
                <a:hlinkClick r:id="rId3"/>
              </a:rPr>
              <a:t>https://github.com/guardant/data_science/blob/master/02_DEVELOPMENT/210503_FUSION_FRAGMENTOMICS/00_prepareData.R</a:t>
            </a:r>
            <a:endParaRPr lang="en-US" sz="1400" dirty="0">
              <a:latin typeface="+mn-lt"/>
            </a:endParaRPr>
          </a:p>
          <a:p>
            <a:pPr lvl="1">
              <a:spcBef>
                <a:spcPts val="0"/>
              </a:spcBef>
              <a:buSzPts val="2800"/>
            </a:pPr>
            <a:r>
              <a:rPr lang="en-US" sz="1800" dirty="0"/>
              <a:t>Now working with test data, considering switch to full data set Soon.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sz="1800" dirty="0"/>
              <a:t>Run R script (row178), </a:t>
            </a:r>
            <a:r>
              <a:rPr lang="en-US" sz="1800" dirty="0">
                <a:latin typeface="+mn-lt"/>
              </a:rPr>
              <a:t>Where:</a:t>
            </a:r>
          </a:p>
          <a:p>
            <a:pPr marL="1600200" lvl="3" indent="-228600">
              <a:spcBef>
                <a:spcPts val="0"/>
              </a:spcBef>
              <a:buSzPts val="2800"/>
            </a:pPr>
            <a:r>
              <a:rPr lang="en-US" sz="1600" dirty="0" err="1">
                <a:latin typeface="+mn-lt"/>
              </a:rPr>
              <a:t>wg_bed_file</a:t>
            </a:r>
            <a:r>
              <a:rPr lang="en-US" sz="1600" dirty="0">
                <a:latin typeface="+mn-lt"/>
              </a:rPr>
              <a:t>: 29675 rows </a:t>
            </a:r>
            <a:r>
              <a:rPr lang="en-US" sz="700" dirty="0">
                <a:latin typeface="+mn-lt"/>
                <a:hlinkClick r:id="rId4"/>
              </a:rPr>
              <a:t>https://raw.githubusercontent.com/guardant/ghpipeline/master/parameter_sets/Omni/v1.0/Omni1.0_probes.bed?token=AHUW5C2QMF7TPB3PCJFSHEDA4R6ZC</a:t>
            </a:r>
            <a:endParaRPr lang="en-US" sz="700" dirty="0">
              <a:latin typeface="+mn-lt"/>
            </a:endParaRPr>
          </a:p>
          <a:p>
            <a:pPr marL="1600200" lvl="3" indent="-228600">
              <a:spcBef>
                <a:spcPts val="0"/>
              </a:spcBef>
              <a:buSzPts val="2800"/>
            </a:pPr>
            <a:r>
              <a:rPr lang="en-US" sz="1600" dirty="0" err="1">
                <a:latin typeface="+mn-lt"/>
              </a:rPr>
              <a:t>reference_file</a:t>
            </a:r>
            <a:r>
              <a:rPr lang="en-US" sz="1600" dirty="0">
                <a:latin typeface="+mn-lt"/>
              </a:rPr>
              <a:t> = /</a:t>
            </a:r>
            <a:r>
              <a:rPr lang="en-US" sz="1600" dirty="0" err="1">
                <a:latin typeface="+mn-lt"/>
              </a:rPr>
              <a:t>ghess</a:t>
            </a:r>
            <a:r>
              <a:rPr lang="en-US" sz="1600" dirty="0">
                <a:latin typeface="+mn-lt"/>
              </a:rPr>
              <a:t>/shared/ref/</a:t>
            </a:r>
            <a:r>
              <a:rPr lang="en-US" sz="1600" dirty="0" err="1">
                <a:latin typeface="+mn-lt"/>
              </a:rPr>
              <a:t>genome.fa</a:t>
            </a:r>
            <a:r>
              <a:rPr lang="en-US" sz="1600" dirty="0">
                <a:latin typeface="+mn-lt"/>
              </a:rPr>
              <a:t>.  (hg19)</a:t>
            </a:r>
          </a:p>
          <a:p>
            <a:pPr marL="1600200" lvl="3" indent="-228600">
              <a:spcBef>
                <a:spcPts val="0"/>
              </a:spcBef>
              <a:buSzPts val="2800"/>
            </a:pPr>
            <a:r>
              <a:rPr lang="en-US" sz="1600" dirty="0" err="1">
                <a:latin typeface="+mn-lt"/>
              </a:rPr>
              <a:t>max_size</a:t>
            </a:r>
            <a:r>
              <a:rPr lang="en-US" sz="1600" dirty="0">
                <a:latin typeface="+mn-lt"/>
              </a:rPr>
              <a:t> = 500 (molecule max size)</a:t>
            </a:r>
          </a:p>
          <a:p>
            <a:pPr lvl="3">
              <a:spcBef>
                <a:spcPts val="0"/>
              </a:spcBef>
              <a:buSzPts val="2800"/>
            </a:pPr>
            <a:r>
              <a:rPr lang="en-US" sz="1600" dirty="0">
                <a:latin typeface="+mn-lt"/>
              </a:rPr>
              <a:t>folder with molecule </a:t>
            </a:r>
            <a:r>
              <a:rPr lang="en-US" sz="1600" dirty="0" err="1">
                <a:latin typeface="+mn-lt"/>
              </a:rPr>
              <a:t>fiules</a:t>
            </a:r>
            <a:br>
              <a:rPr lang="en-US" sz="1600" dirty="0">
                <a:latin typeface="+mn-lt"/>
              </a:rPr>
            </a:br>
            <a:r>
              <a:rPr lang="en-US" sz="1100" dirty="0">
                <a:latin typeface="+mn-lt"/>
              </a:rPr>
              <a:t>/</a:t>
            </a:r>
            <a:r>
              <a:rPr lang="en-US" sz="1100" dirty="0" err="1">
                <a:latin typeface="+mn-lt"/>
              </a:rPr>
              <a:t>ghds</a:t>
            </a:r>
            <a:r>
              <a:rPr lang="en-US" sz="1100" dirty="0">
                <a:latin typeface="+mn-lt"/>
              </a:rPr>
              <a:t>/groups/bioinformatics/02_DEVELOPMENT/210503_FUSION_FRAGMENTOMICS/</a:t>
            </a:r>
            <a:r>
              <a:rPr lang="en-US" sz="1100" dirty="0" err="1">
                <a:latin typeface="+mn-lt"/>
              </a:rPr>
              <a:t>clinical_samples</a:t>
            </a:r>
            <a:r>
              <a:rPr lang="en-US" sz="1100" dirty="0">
                <a:latin typeface="+mn-lt"/>
              </a:rPr>
              <a:t>/</a:t>
            </a:r>
            <a:r>
              <a:rPr lang="en-US" sz="1100" dirty="0" err="1">
                <a:latin typeface="+mn-lt"/>
              </a:rPr>
              <a:t>molecule_counts</a:t>
            </a:r>
            <a:endParaRPr lang="en-US" dirty="0">
              <a:latin typeface="+mn-l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latin typeface="+mn-lt"/>
              </a:rPr>
              <a:t>Data dimension reduction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Working </a:t>
            </a:r>
            <a:r>
              <a:rPr lang="en-US" dirty="0"/>
              <a:t>Path:</a:t>
            </a:r>
          </a:p>
          <a:p>
            <a:pPr marL="914400" lvl="2" indent="0">
              <a:spcBef>
                <a:spcPts val="0"/>
              </a:spcBef>
              <a:buSzPts val="2800"/>
              <a:buNone/>
            </a:pPr>
            <a:r>
              <a:rPr lang="en-US" dirty="0"/>
              <a:t>/</a:t>
            </a:r>
            <a:r>
              <a:rPr lang="en-US" dirty="0" err="1"/>
              <a:t>ghds</a:t>
            </a:r>
            <a:r>
              <a:rPr lang="en-US" dirty="0"/>
              <a:t>/groups/algorithms/projects/</a:t>
            </a:r>
            <a:r>
              <a:rPr lang="en-US" dirty="0" err="1"/>
              <a:t>Study_Fragment_Size</a:t>
            </a:r>
            <a:r>
              <a:rPr lang="en-US" dirty="0"/>
              <a:t>/	</a:t>
            </a:r>
            <a:endParaRPr lang="en-US" dirty="0">
              <a:latin typeface="+mn-lt"/>
            </a:endParaRPr>
          </a:p>
          <a:p>
            <a:pPr lvl="1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Need samples of tumor &amp; non-tumor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Build Predictor</a:t>
            </a:r>
            <a:endParaRPr dirty="0">
              <a:latin typeface="+mn-lt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7466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9C9A-8E2D-F248-8CB2-231370CD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78E9E-ACAE-E646-84D4-EC08F17D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4" y="1027906"/>
            <a:ext cx="5220238" cy="4361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4AF464-0C91-ED49-96C9-59E004FBE7A1}"/>
              </a:ext>
            </a:extLst>
          </p:cNvPr>
          <p:cNvSpPr/>
          <p:nvPr/>
        </p:nvSpPr>
        <p:spPr>
          <a:xfrm>
            <a:off x="590549" y="2004555"/>
            <a:ext cx="6256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Hypothesis: </a:t>
            </a:r>
          </a:p>
          <a:p>
            <a:r>
              <a:rPr lang="en-US" dirty="0">
                <a:latin typeface="+mn-lt"/>
              </a:rPr>
              <a:t>1. Differences in fragment lengths of circulating DNA could be exploited to enhance sensitivity for detecting the presence of </a:t>
            </a:r>
            <a:r>
              <a:rPr lang="en-US" dirty="0" err="1">
                <a:latin typeface="+mn-lt"/>
              </a:rPr>
              <a:t>ctDNA</a:t>
            </a:r>
            <a:r>
              <a:rPr lang="en-US" dirty="0">
                <a:latin typeface="+mn-lt"/>
              </a:rPr>
              <a:t> and for noninvasive genomic analysis of cancer.</a:t>
            </a:r>
          </a:p>
          <a:p>
            <a:r>
              <a:rPr lang="en-US" dirty="0">
                <a:effectLst/>
                <a:latin typeface="+mn-lt"/>
              </a:rPr>
              <a:t>2. </a:t>
            </a:r>
            <a:r>
              <a:rPr lang="en-US" dirty="0">
                <a:latin typeface="+mn-lt"/>
              </a:rPr>
              <a:t>Fragment size analysis and selective sequencing of specific fragment sizes can boost </a:t>
            </a:r>
            <a:r>
              <a:rPr lang="en-US" dirty="0" err="1">
                <a:latin typeface="+mn-lt"/>
              </a:rPr>
              <a:t>ctDNA</a:t>
            </a:r>
            <a:r>
              <a:rPr lang="en-US" dirty="0">
                <a:latin typeface="+mn-lt"/>
              </a:rPr>
              <a:t> detection and could complement or provide an alternative to deeper sequencing of </a:t>
            </a:r>
            <a:r>
              <a:rPr lang="en-US" dirty="0" err="1">
                <a:latin typeface="+mn-lt"/>
              </a:rPr>
              <a:t>cfDNA</a:t>
            </a:r>
            <a:endParaRPr lang="en-US" dirty="0">
              <a:latin typeface="+mn-lt"/>
            </a:endParaRPr>
          </a:p>
          <a:p>
            <a:endParaRPr lang="en-US" dirty="0">
              <a:effectLst/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89C07-8D56-D347-A251-5E54FCF3287D}"/>
              </a:ext>
            </a:extLst>
          </p:cNvPr>
          <p:cNvSpPr/>
          <p:nvPr/>
        </p:nvSpPr>
        <p:spPr>
          <a:xfrm>
            <a:off x="143142" y="5822016"/>
            <a:ext cx="9124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buSzPts val="1400"/>
              <a:defRPr/>
            </a:pPr>
            <a:r>
              <a:rPr lang="en-US" dirty="0">
                <a:latin typeface="+mn-lt"/>
              </a:rPr>
              <a:t>Ref: </a:t>
            </a:r>
            <a:r>
              <a:rPr lang="en-US" dirty="0" err="1"/>
              <a:t>Mouliere</a:t>
            </a:r>
            <a:r>
              <a:rPr lang="en-US" dirty="0"/>
              <a:t>, Florent, et al. "Enhanced detection of circulating tumor DNA by fragment size analysis." </a:t>
            </a:r>
            <a:r>
              <a:rPr lang="en-US" i="1" dirty="0"/>
              <a:t>Science translational medicine</a:t>
            </a:r>
            <a:r>
              <a:rPr lang="en-US" dirty="0"/>
              <a:t> 10.466 (2018).</a:t>
            </a:r>
            <a:endParaRPr lang="en-US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40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3FD6-2D19-7647-949E-A221605C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Brutal-force DNN setup for test scheme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18DA1F-581A-3147-B7E7-56F1ACBFD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85597" y="2032000"/>
            <a:ext cx="1295400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BAA5D-CC57-D240-9140-F2079967DA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04897" y="2032000"/>
            <a:ext cx="1295400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A430B-64DC-5340-AB77-A1C717BDBB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247" y="2032000"/>
            <a:ext cx="1295400" cy="279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C15415-4AD0-554F-A3A4-203F670E48E7}"/>
              </a:ext>
            </a:extLst>
          </p:cNvPr>
          <p:cNvSpPr/>
          <p:nvPr/>
        </p:nvSpPr>
        <p:spPr>
          <a:xfrm>
            <a:off x="2289600" y="4826000"/>
            <a:ext cx="216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461 Training Samples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953B98D-7F3A-9447-A9DC-77A75151F4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58030" y="2032000"/>
            <a:ext cx="1295400" cy="279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E0DE2-C7C6-5C4E-99A6-33615A70FB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77330" y="2032000"/>
            <a:ext cx="1295400" cy="279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E1AEBB-F0C7-DE49-8422-A662F23D28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67680" y="2032000"/>
            <a:ext cx="1295400" cy="279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781B24-4BFE-AE49-B921-E36049205FCE}"/>
              </a:ext>
            </a:extLst>
          </p:cNvPr>
          <p:cNvSpPr/>
          <p:nvPr/>
        </p:nvSpPr>
        <p:spPr>
          <a:xfrm>
            <a:off x="9767680" y="4826000"/>
            <a:ext cx="2077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496 Testing Samples</a:t>
            </a:r>
          </a:p>
        </p:txBody>
      </p:sp>
      <p:pic>
        <p:nvPicPr>
          <p:cNvPr id="1028" name="Picture 4" descr="scikit learn neural network example cheap buy online">
            <a:extLst>
              <a:ext uri="{FF2B5EF4-FFF2-40B4-BE49-F238E27FC236}">
                <a16:creationId xmlns:a16="http://schemas.microsoft.com/office/drawing/2014/main" id="{0BAF194D-1A75-B548-B06D-C627F553C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3245"/>
          <a:stretch/>
        </p:blipFill>
        <p:spPr bwMode="auto">
          <a:xfrm>
            <a:off x="5448900" y="1352057"/>
            <a:ext cx="3165790" cy="414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0AB6DA-A0A9-0349-A79B-5CD459FEED94}"/>
              </a:ext>
            </a:extLst>
          </p:cNvPr>
          <p:cNvSpPr/>
          <p:nvPr/>
        </p:nvSpPr>
        <p:spPr>
          <a:xfrm>
            <a:off x="5256344" y="5497412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12758*500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F2824-572F-E34B-816F-F3DEE116CA28}"/>
              </a:ext>
            </a:extLst>
          </p:cNvPr>
          <p:cNvSpPr/>
          <p:nvPr/>
        </p:nvSpPr>
        <p:spPr>
          <a:xfrm>
            <a:off x="6866140" y="54974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AAD947-D775-8D4E-9955-34DF1DD8C2CA}"/>
              </a:ext>
            </a:extLst>
          </p:cNvPr>
          <p:cNvSpPr/>
          <p:nvPr/>
        </p:nvSpPr>
        <p:spPr>
          <a:xfrm>
            <a:off x="8173818" y="5497412"/>
            <a:ext cx="484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6B405F-6FFC-5A49-96D3-A4718F0FF7D1}"/>
              </a:ext>
            </a:extLst>
          </p:cNvPr>
          <p:cNvSpPr/>
          <p:nvPr/>
        </p:nvSpPr>
        <p:spPr>
          <a:xfrm>
            <a:off x="1607657" y="1352057"/>
            <a:ext cx="7036231" cy="4802187"/>
          </a:xfrm>
          <a:prstGeom prst="roundRect">
            <a:avLst/>
          </a:prstGeom>
          <a:noFill/>
          <a:ln w="4762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153CD55-3369-AA4B-A110-E8CDCC379749}"/>
              </a:ext>
            </a:extLst>
          </p:cNvPr>
          <p:cNvSpPr/>
          <p:nvPr/>
        </p:nvSpPr>
        <p:spPr>
          <a:xfrm>
            <a:off x="5155770" y="1414049"/>
            <a:ext cx="7036230" cy="4802187"/>
          </a:xfrm>
          <a:prstGeom prst="roundRect">
            <a:avLst/>
          </a:prstGeom>
          <a:noFill/>
          <a:ln w="47625">
            <a:solidFill>
              <a:srgbClr val="0070C0">
                <a:alpha val="96189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EA29FC-B489-1647-AD12-2163C7C1F060}"/>
              </a:ext>
            </a:extLst>
          </p:cNvPr>
          <p:cNvSpPr/>
          <p:nvPr/>
        </p:nvSpPr>
        <p:spPr>
          <a:xfrm>
            <a:off x="6464978" y="1414049"/>
            <a:ext cx="1161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Predictor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43A1E2-CBD8-9448-8D59-09FCC8D7A187}"/>
              </a:ext>
            </a:extLst>
          </p:cNvPr>
          <p:cNvSpPr/>
          <p:nvPr/>
        </p:nvSpPr>
        <p:spPr>
          <a:xfrm>
            <a:off x="1544494" y="584042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 12758 *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A8769D58-670F-274E-9DDB-C2BF7A04D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b="64149"/>
          <a:stretch/>
        </p:blipFill>
        <p:spPr>
          <a:xfrm>
            <a:off x="317440" y="5524262"/>
            <a:ext cx="1295400" cy="10016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9AF853-1F75-0B42-A83B-70F076BED5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99" r="8731"/>
          <a:stretch/>
        </p:blipFill>
        <p:spPr>
          <a:xfrm>
            <a:off x="2566598" y="5497412"/>
            <a:ext cx="1802349" cy="112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62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F9AF-7518-CA43-B4BE-D341C96F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Performance on testing data (496)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6D8B5-DF76-0C47-9759-1B8D8450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46" y="1407288"/>
            <a:ext cx="6216973" cy="4511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95AB7-97D9-3046-A2E4-8CCF34A6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218" y="2398724"/>
            <a:ext cx="3661136" cy="25511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8AC9FF-1E44-3241-B512-DC8A7FA0DD33}"/>
              </a:ext>
            </a:extLst>
          </p:cNvPr>
          <p:cNvSpPr/>
          <p:nvPr/>
        </p:nvSpPr>
        <p:spPr>
          <a:xfrm>
            <a:off x="772646" y="5918579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Great thanks to @</a:t>
            </a:r>
            <a:r>
              <a:rPr lang="en-US" sz="2400" dirty="0" err="1"/>
              <a:t>Catalin</a:t>
            </a:r>
            <a:r>
              <a:rPr lang="en-US" sz="2400" dirty="0"/>
              <a:t> and my mentor @Ravi for their help and guidance.</a:t>
            </a:r>
          </a:p>
          <a:p>
            <a:r>
              <a:rPr lang="en-US" sz="2400" dirty="0"/>
              <a:t>And fruitful discussion from @Alex and @Hao</a:t>
            </a:r>
          </a:p>
        </p:txBody>
      </p:sp>
    </p:spTree>
    <p:extLst>
      <p:ext uri="{BB962C8B-B14F-4D97-AF65-F5344CB8AC3E}">
        <p14:creationId xmlns:p14="http://schemas.microsoft.com/office/powerpoint/2010/main" val="177681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2118-E8C7-EC47-8243-1DAD081A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DCEF-BAA3-AA42-9D97-01CF3A94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428EF-4514-DD43-8840-A5E5FBCA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44" y="0"/>
            <a:ext cx="8435662" cy="67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Plan (06/29/2021):</a:t>
            </a:r>
            <a:br>
              <a:rPr lang="en-US" dirty="0"/>
            </a:b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Generate </a:t>
            </a:r>
            <a:r>
              <a:rPr lang="en-US" dirty="0"/>
              <a:t>Feature (Fragment Size): </a:t>
            </a:r>
            <a:endParaRPr lang="en-US" dirty="0">
              <a:latin typeface="+mn-lt"/>
            </a:endParaRP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(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Done</a:t>
            </a:r>
            <a:r>
              <a:rPr lang="en-US" dirty="0">
                <a:latin typeface="+mn-lt"/>
              </a:rPr>
              <a:t>)Get a table of molecules fragment size distribution.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1400" dirty="0">
                <a:latin typeface="+mn-lt"/>
                <a:hlinkClick r:id="rId3"/>
              </a:rPr>
              <a:t>https://github.com/guardant/data_science/blob/master/02_DEVELOPMENT/210503_FUSION_FRAGMENTOMICS/00_prepareData.R</a:t>
            </a:r>
            <a:endParaRPr lang="en-US" sz="1400" dirty="0">
              <a:latin typeface="+mn-lt"/>
            </a:endParaRPr>
          </a:p>
          <a:p>
            <a:pPr lvl="1">
              <a:spcBef>
                <a:spcPts val="0"/>
              </a:spcBef>
              <a:buSzPts val="2800"/>
            </a:pPr>
            <a:r>
              <a:rPr lang="en-US" sz="1800" dirty="0"/>
              <a:t>Now working with test data, considering switch to full data set Soon.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sz="1800" dirty="0"/>
              <a:t>Run R script (row178), </a:t>
            </a:r>
            <a:r>
              <a:rPr lang="en-US" sz="1800" dirty="0">
                <a:latin typeface="+mn-lt"/>
              </a:rPr>
              <a:t>Where:</a:t>
            </a:r>
          </a:p>
          <a:p>
            <a:pPr marL="1600200" lvl="3" indent="-228600">
              <a:spcBef>
                <a:spcPts val="0"/>
              </a:spcBef>
              <a:buSzPts val="2800"/>
            </a:pPr>
            <a:r>
              <a:rPr lang="en-US" sz="1600" dirty="0" err="1">
                <a:latin typeface="+mn-lt"/>
              </a:rPr>
              <a:t>wg_bed_file</a:t>
            </a:r>
            <a:r>
              <a:rPr lang="en-US" sz="1600" dirty="0">
                <a:latin typeface="+mn-lt"/>
              </a:rPr>
              <a:t>: 29675 rows </a:t>
            </a:r>
            <a:r>
              <a:rPr lang="en-US" sz="700" dirty="0">
                <a:latin typeface="+mn-lt"/>
                <a:hlinkClick r:id="rId4"/>
              </a:rPr>
              <a:t>https://raw.githubusercontent.com/guardant/ghpipeline/master/parameter_sets/Omni/v1.0/Omni1.0_probes.bed?token=AHUW5C2QMF7TPB3PCJFSHEDA4R6ZC</a:t>
            </a:r>
            <a:endParaRPr lang="en-US" sz="700" dirty="0">
              <a:latin typeface="+mn-lt"/>
            </a:endParaRPr>
          </a:p>
          <a:p>
            <a:pPr marL="1600200" lvl="3" indent="-228600">
              <a:spcBef>
                <a:spcPts val="0"/>
              </a:spcBef>
              <a:buSzPts val="2800"/>
            </a:pPr>
            <a:r>
              <a:rPr lang="en-US" sz="1600" dirty="0" err="1">
                <a:latin typeface="+mn-lt"/>
              </a:rPr>
              <a:t>reference_file</a:t>
            </a:r>
            <a:r>
              <a:rPr lang="en-US" sz="1600" dirty="0">
                <a:latin typeface="+mn-lt"/>
              </a:rPr>
              <a:t> = /</a:t>
            </a:r>
            <a:r>
              <a:rPr lang="en-US" sz="1600" dirty="0" err="1">
                <a:latin typeface="+mn-lt"/>
              </a:rPr>
              <a:t>ghess</a:t>
            </a:r>
            <a:r>
              <a:rPr lang="en-US" sz="1600" dirty="0">
                <a:latin typeface="+mn-lt"/>
              </a:rPr>
              <a:t>/shared/ref/</a:t>
            </a:r>
            <a:r>
              <a:rPr lang="en-US" sz="1600" dirty="0" err="1">
                <a:latin typeface="+mn-lt"/>
              </a:rPr>
              <a:t>genome.fa</a:t>
            </a:r>
            <a:r>
              <a:rPr lang="en-US" sz="1600" dirty="0">
                <a:latin typeface="+mn-lt"/>
              </a:rPr>
              <a:t>.  (hg19)</a:t>
            </a:r>
          </a:p>
          <a:p>
            <a:pPr marL="1600200" lvl="3" indent="-228600">
              <a:spcBef>
                <a:spcPts val="0"/>
              </a:spcBef>
              <a:buSzPts val="2800"/>
            </a:pPr>
            <a:r>
              <a:rPr lang="en-US" sz="1600" dirty="0" err="1">
                <a:latin typeface="+mn-lt"/>
              </a:rPr>
              <a:t>max_size</a:t>
            </a:r>
            <a:r>
              <a:rPr lang="en-US" sz="1600" dirty="0">
                <a:latin typeface="+mn-lt"/>
              </a:rPr>
              <a:t> = 500 (molecule max size)</a:t>
            </a:r>
          </a:p>
          <a:p>
            <a:pPr lvl="3">
              <a:spcBef>
                <a:spcPts val="0"/>
              </a:spcBef>
              <a:buSzPts val="2800"/>
            </a:pPr>
            <a:r>
              <a:rPr lang="en-US" sz="1600" dirty="0">
                <a:latin typeface="+mn-lt"/>
              </a:rPr>
              <a:t>folder with molecule </a:t>
            </a:r>
            <a:r>
              <a:rPr lang="en-US" sz="1600" dirty="0" err="1">
                <a:latin typeface="+mn-lt"/>
              </a:rPr>
              <a:t>fiules</a:t>
            </a:r>
            <a:br>
              <a:rPr lang="en-US" sz="1600" dirty="0">
                <a:latin typeface="+mn-lt"/>
              </a:rPr>
            </a:br>
            <a:r>
              <a:rPr lang="en-US" sz="1100" dirty="0">
                <a:latin typeface="+mn-lt"/>
              </a:rPr>
              <a:t>/</a:t>
            </a:r>
            <a:r>
              <a:rPr lang="en-US" sz="1100" dirty="0" err="1">
                <a:latin typeface="+mn-lt"/>
              </a:rPr>
              <a:t>ghds</a:t>
            </a:r>
            <a:r>
              <a:rPr lang="en-US" sz="1100" dirty="0">
                <a:latin typeface="+mn-lt"/>
              </a:rPr>
              <a:t>/groups/bioinformatics/02_DEVELOPMENT/210503_FUSION_FRAGMENTOMICS/</a:t>
            </a:r>
            <a:r>
              <a:rPr lang="en-US" sz="1100" dirty="0" err="1">
                <a:latin typeface="+mn-lt"/>
              </a:rPr>
              <a:t>clinical_samples</a:t>
            </a:r>
            <a:r>
              <a:rPr lang="en-US" sz="1100" dirty="0">
                <a:latin typeface="+mn-lt"/>
              </a:rPr>
              <a:t>/</a:t>
            </a:r>
            <a:r>
              <a:rPr lang="en-US" sz="1100" dirty="0" err="1">
                <a:latin typeface="+mn-lt"/>
              </a:rPr>
              <a:t>molecule_counts</a:t>
            </a:r>
            <a:endParaRPr lang="en-US" dirty="0">
              <a:latin typeface="+mn-l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latin typeface="+mn-lt"/>
              </a:rPr>
              <a:t>Data dimension reduction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Working </a:t>
            </a:r>
            <a:r>
              <a:rPr lang="en-US" dirty="0"/>
              <a:t>Path:</a:t>
            </a:r>
          </a:p>
          <a:p>
            <a:pPr marL="914400" lvl="2" indent="0">
              <a:spcBef>
                <a:spcPts val="0"/>
              </a:spcBef>
              <a:buSzPts val="2800"/>
              <a:buNone/>
            </a:pPr>
            <a:r>
              <a:rPr lang="en-US" dirty="0"/>
              <a:t>/</a:t>
            </a:r>
            <a:r>
              <a:rPr lang="en-US" dirty="0" err="1"/>
              <a:t>ghds</a:t>
            </a:r>
            <a:r>
              <a:rPr lang="en-US" dirty="0"/>
              <a:t>/groups/algorithms/projects/</a:t>
            </a:r>
            <a:r>
              <a:rPr lang="en-US" dirty="0" err="1"/>
              <a:t>Study_Fragment_Size</a:t>
            </a:r>
            <a:r>
              <a:rPr lang="en-US" dirty="0"/>
              <a:t>/	</a:t>
            </a:r>
            <a:endParaRPr lang="en-US" dirty="0">
              <a:latin typeface="+mn-lt"/>
            </a:endParaRPr>
          </a:p>
          <a:p>
            <a:pPr lvl="1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Need samples of tumor &amp; non-tumor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Build Predictor</a:t>
            </a:r>
            <a:endParaRPr dirty="0">
              <a:latin typeface="+mn-lt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47CF-9786-0047-B99E-A54DF666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57" y="231949"/>
            <a:ext cx="10515600" cy="1325563"/>
          </a:xfrm>
        </p:spPr>
        <p:txBody>
          <a:bodyPr/>
          <a:lstStyle/>
          <a:p>
            <a:r>
              <a:rPr lang="en-US" dirty="0"/>
              <a:t>Fragment Size Distribution</a:t>
            </a:r>
            <a:br>
              <a:rPr lang="en-US" dirty="0"/>
            </a:br>
            <a:r>
              <a:rPr lang="en-US" sz="3200" dirty="0"/>
              <a:t>Test on A035043401.molecule_table.tsv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71B99B-ACFC-A64E-9209-72080E35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82971"/>
              </p:ext>
            </p:extLst>
          </p:nvPr>
        </p:nvGraphicFramePr>
        <p:xfrm>
          <a:off x="2095500" y="1699865"/>
          <a:ext cx="6604000" cy="220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55265261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40295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8591499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0808319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2118323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07289092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0903032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1044564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chrom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num_molecules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num_reads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mean_mapq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cg_count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bin_idx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4669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24978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57079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156785921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68380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13966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39506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156785879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6234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35910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2781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60251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1489256-B654-1743-9570-EE4B62E6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502786"/>
            <a:ext cx="4000500" cy="1435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52A5D7-26BD-2040-87C3-FC0093D6B11C}"/>
              </a:ext>
            </a:extLst>
          </p:cNvPr>
          <p:cNvSpPr/>
          <p:nvPr/>
        </p:nvSpPr>
        <p:spPr>
          <a:xfrm>
            <a:off x="622657" y="4982646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4E293-2FB3-7A49-B5E5-14B2E5329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919" y="4056092"/>
            <a:ext cx="2968033" cy="2222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299D6B-F373-9245-BD34-71BC7DBAC2DE}"/>
              </a:ext>
            </a:extLst>
          </p:cNvPr>
          <p:cNvSpPr/>
          <p:nvPr/>
        </p:nvSpPr>
        <p:spPr>
          <a:xfrm>
            <a:off x="636704" y="2406360"/>
            <a:ext cx="673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07720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8F41-DEB2-FC42-9D70-D21E9A88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Chunksize</a:t>
            </a:r>
            <a:r>
              <a:rPr lang="en-US" dirty="0"/>
              <a:t>: 10**3~10**5 no difference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E48FEB-6A18-F646-A941-1CE9F1109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732" y="2496343"/>
            <a:ext cx="4826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5448-F0BF-FB46-AF74-335F0E93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Data(500 samples)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1FB3E-D010-EC41-9379-873B681DF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ghds</a:t>
            </a:r>
            <a:r>
              <a:rPr lang="en-US" dirty="0"/>
              <a:t>/groups/bioinformatics/02_DEVELOPMENT/200830_GHCNVWG_PIPELINE/results/210608_CLINICAL_SAMPLES_V0.5/</a:t>
            </a:r>
            <a:r>
              <a:rPr lang="en-US" dirty="0" err="1"/>
              <a:t>processed_samples</a:t>
            </a:r>
            <a:r>
              <a:rPr lang="en-US" dirty="0"/>
              <a:t>/List_of_testing_samples_4TF_training.210630.tsv</a:t>
            </a:r>
          </a:p>
          <a:p>
            <a:endParaRPr lang="en-US" dirty="0"/>
          </a:p>
          <a:p>
            <a:r>
              <a:rPr lang="en-US" dirty="0"/>
              <a:t>Column 'type' contains 2 entries: </a:t>
            </a:r>
          </a:p>
          <a:p>
            <a:pPr lvl="1"/>
            <a:r>
              <a:rPr lang="en-US" dirty="0"/>
              <a:t>TND (TF=0)</a:t>
            </a:r>
          </a:p>
          <a:p>
            <a:pPr lvl="1"/>
            <a:r>
              <a:rPr lang="en-US" dirty="0"/>
              <a:t>Clinical (TF &gt; 0) </a:t>
            </a:r>
          </a:p>
        </p:txBody>
      </p:sp>
    </p:spTree>
    <p:extLst>
      <p:ext uri="{BB962C8B-B14F-4D97-AF65-F5344CB8AC3E}">
        <p14:creationId xmlns:p14="http://schemas.microsoft.com/office/powerpoint/2010/main" val="388462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4735-8D7E-5244-87FA-169DFB8E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73915-4CD8-C647-B876-FB9BC14AD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6" y="2706378"/>
            <a:ext cx="6227763" cy="863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1AE3A6-1692-4344-846F-8EBA3DF42B41}"/>
              </a:ext>
            </a:extLst>
          </p:cNvPr>
          <p:cNvSpPr/>
          <p:nvPr/>
        </p:nvSpPr>
        <p:spPr>
          <a:xfrm>
            <a:off x="838200" y="3657600"/>
            <a:ext cx="1066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Some update to share,</a:t>
            </a:r>
            <a:br>
              <a:rPr lang="en-US" dirty="0">
                <a:solidFill>
                  <a:srgbClr val="1D1C1D"/>
                </a:solidFill>
                <a:latin typeface="Slack-Lato"/>
              </a:rPr>
            </a:br>
            <a:endParaRPr lang="en-US" dirty="0">
              <a:solidFill>
                <a:srgbClr val="1D1C1D"/>
              </a:solidFill>
              <a:latin typeface="Slack-Lato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I solved the issues by generating these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qsub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*.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sh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through python.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And I ran 500 samples and get 491 results of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molecule.table.tcv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(around 700GBs). (Will take a look at the rest 9 samples and why it failed. Later. 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Then I apply the python module to extract Fragment Size distribution.  (Now received around 200 samples. At least I can start to do the following predictor building. )</a:t>
            </a:r>
          </a:p>
          <a:p>
            <a:r>
              <a:rPr lang="en-US" b="1" dirty="0">
                <a:solidFill>
                  <a:srgbClr val="1D1C1D"/>
                </a:solidFill>
                <a:latin typeface="Slack-Lato"/>
              </a:rPr>
              <a:t>       Some Issues here about the over load of HPC. (I received more than 400% in the load columns from HPC Cluster Monitor, then I </a:t>
            </a:r>
            <a:r>
              <a:rPr lang="en-US" b="1" dirty="0" err="1">
                <a:solidFill>
                  <a:srgbClr val="1D1C1D"/>
                </a:solidFill>
                <a:latin typeface="Slack-Lato"/>
              </a:rPr>
              <a:t>qdel</a:t>
            </a:r>
            <a:r>
              <a:rPr lang="en-US" b="1" dirty="0">
                <a:solidFill>
                  <a:srgbClr val="1D1C1D"/>
                </a:solidFill>
                <a:latin typeface="Slack-Lato"/>
              </a:rPr>
              <a:t> the job.)</a:t>
            </a: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085FD65-B076-A74F-A875-59054421DB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D09E273-4556-E643-AE52-3FFD7D201F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10EA5-8417-8B4E-BBB8-4454AFB74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" y="1397397"/>
            <a:ext cx="5550695" cy="12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0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29E4-6866-D741-ADE4-BC0D2E1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Samples Failed </a:t>
            </a:r>
            <a:r>
              <a:rPr lang="en-US" dirty="0"/>
              <a:t>(484 samples succussed)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857DF-9164-CD44-9B02-4B232CF4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40" y="1545492"/>
            <a:ext cx="8159559" cy="50823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8DC7CC-37D4-9F4C-9395-13D82E22BF4E}"/>
              </a:ext>
            </a:extLst>
          </p:cNvPr>
          <p:cNvSpPr/>
          <p:nvPr/>
        </p:nvSpPr>
        <p:spPr>
          <a:xfrm>
            <a:off x="2508441" y="1799492"/>
            <a:ext cx="7995139" cy="527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165BB-E518-4A40-B1B9-B231BCBD5406}"/>
              </a:ext>
            </a:extLst>
          </p:cNvPr>
          <p:cNvSpPr/>
          <p:nvPr/>
        </p:nvSpPr>
        <p:spPr>
          <a:xfrm>
            <a:off x="2508440" y="4516682"/>
            <a:ext cx="7995139" cy="2111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011CAC-F2AD-EC4C-9232-3ED7D6C5F7BD}"/>
              </a:ext>
            </a:extLst>
          </p:cNvPr>
          <p:cNvSpPr/>
          <p:nvPr/>
        </p:nvSpPr>
        <p:spPr>
          <a:xfrm>
            <a:off x="527240" y="2226584"/>
            <a:ext cx="15360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 samples with issues: </a:t>
            </a:r>
          </a:p>
          <a:p>
            <a:r>
              <a:rPr lang="en-US" dirty="0"/>
              <a:t>'A034066301', 'A034512801', 'A033141601', 'A033831001', 'A034277201'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BDC4A0-7CAD-D14E-B02C-E9953D2AA937}"/>
              </a:ext>
            </a:extLst>
          </p:cNvPr>
          <p:cNvSpPr/>
          <p:nvPr/>
        </p:nvSpPr>
        <p:spPr>
          <a:xfrm>
            <a:off x="2508440" y="3429000"/>
            <a:ext cx="1441260" cy="10876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6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7177</TotalTime>
  <Words>1399</Words>
  <Application>Microsoft Macintosh PowerPoint</Application>
  <PresentationFormat>Widescreen</PresentationFormat>
  <Paragraphs>213</Paragraphs>
  <Slides>26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Helvetica Neue Light</vt:lpstr>
      <vt:lpstr>Slack-Lato</vt:lpstr>
      <vt:lpstr>Office Theme</vt:lpstr>
      <vt:lpstr>Tumor Fraction</vt:lpstr>
      <vt:lpstr>Background</vt:lpstr>
      <vt:lpstr>PowerPoint Presentation</vt:lpstr>
      <vt:lpstr>Plan (06/29/2021): </vt:lpstr>
      <vt:lpstr>Fragment Size Distribution Test on A035043401.molecule_table.tsv</vt:lpstr>
      <vt:lpstr>Chunksize: 10**3~10**5 no difference</vt:lpstr>
      <vt:lpstr>Training Data(500 samples)</vt:lpstr>
      <vt:lpstr>Records</vt:lpstr>
      <vt:lpstr>Samples Failed (484 samples succussed)</vt:lpstr>
      <vt:lpstr>For Probes How many samples(out of 472) have a fragment count</vt:lpstr>
      <vt:lpstr>Predictor in tensorflow</vt:lpstr>
      <vt:lpstr>PowerPoint Presentation</vt:lpstr>
      <vt:lpstr>Aggregated ~12K probes t test for each sample </vt:lpstr>
      <vt:lpstr>Aggregated ~12K probes t test for each sample </vt:lpstr>
      <vt:lpstr>Aggregated ~12K probes MWU test for each sample </vt:lpstr>
      <vt:lpstr>Brutal force DL, overfitting, 61~73% accuracy</vt:lpstr>
      <vt:lpstr>Predicted TF vs MAF</vt:lpstr>
      <vt:lpstr>Status: Solved</vt:lpstr>
      <vt:lpstr>Classification Performance</vt:lpstr>
      <vt:lpstr>Regression Performance on training data(480)</vt:lpstr>
      <vt:lpstr>Regression Performance on testing data (496)</vt:lpstr>
      <vt:lpstr>PowerPoint Presentation</vt:lpstr>
      <vt:lpstr>Plan (06/29/2021): </vt:lpstr>
      <vt:lpstr>Background</vt:lpstr>
      <vt:lpstr>Brutal-force DNN setup for test scheme </vt:lpstr>
      <vt:lpstr>Regression Performance on testing data (496)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Xiang Li</dc:creator>
  <cp:lastModifiedBy>Xiang Li</cp:lastModifiedBy>
  <cp:revision>82</cp:revision>
  <dcterms:created xsi:type="dcterms:W3CDTF">2021-06-30T01:09:11Z</dcterms:created>
  <dcterms:modified xsi:type="dcterms:W3CDTF">2021-07-26T14:44:36Z</dcterms:modified>
</cp:coreProperties>
</file>